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64" r:id="rId3"/>
    <p:sldId id="265" r:id="rId4"/>
    <p:sldId id="274" r:id="rId5"/>
    <p:sldId id="266" r:id="rId6"/>
    <p:sldId id="267" r:id="rId7"/>
    <p:sldId id="273" r:id="rId8"/>
    <p:sldId id="272" r:id="rId9"/>
    <p:sldId id="268" r:id="rId10"/>
    <p:sldId id="270" r:id="rId11"/>
    <p:sldId id="269" r:id="rId12"/>
    <p:sldId id="275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70"/>
    <p:restoredTop sz="75411"/>
  </p:normalViewPr>
  <p:slideViewPr>
    <p:cSldViewPr snapToGrid="0" snapToObjects="1">
      <p:cViewPr varScale="1">
        <p:scale>
          <a:sx n="94" d="100"/>
          <a:sy n="94" d="100"/>
        </p:scale>
        <p:origin x="12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33CFF-56C5-C349-A41E-6303E0FF298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B9090-8ABE-F149-BC4E-41E38E26A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0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53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111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21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36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00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83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368CB-0234-19C0-F166-338E0CE0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F317C-A328-7494-A81D-34F4E063A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BB97B-303E-19A9-4136-088243E9C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545D9-0400-5650-408D-5ECAD3C81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B9090-8ABE-F149-BC4E-41E38E26AC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58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2194560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AT" b="0" i="0" dirty="0">
                <a:solidFill>
                  <a:srgbClr val="0D9488"/>
                </a:solidFill>
                <a:latin typeface="IBM Plex Mono"/>
              </a:rPr>
              <a:t>Bob Bowers</a:t>
            </a:r>
            <a:endParaRPr b="0" i="0" dirty="0">
              <a:solidFill>
                <a:srgbClr val="0D9488"/>
              </a:solidFill>
              <a:latin typeface="IBM Plex Mono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260604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2834640"/>
            <a:ext cx="11018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AT" sz="4000" b="1" dirty="0">
                <a:solidFill>
                  <a:srgbClr val="19233A"/>
                </a:solidFill>
                <a:latin typeface="Nunito"/>
              </a:rPr>
              <a:t>The Future of FileMaker Development and AI</a:t>
            </a:r>
            <a:endParaRPr sz="40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 dirty="0" err="1">
                <a:solidFill>
                  <a:srgbClr val="0D9488"/>
                </a:solidFill>
                <a:latin typeface="IBM Plex Mono"/>
              </a:rPr>
              <a:t>fm</a:t>
            </a:r>
            <a:r>
              <a:rPr sz="900" b="0" i="0" dirty="0">
                <a:solidFill>
                  <a:srgbClr val="0D9488"/>
                </a:solidFill>
                <a:latin typeface="IBM Plex Mono"/>
              </a:rPr>
              <a:t>-meets-</a:t>
            </a:r>
            <a:r>
              <a:rPr sz="900" b="0" i="0" dirty="0" err="1">
                <a:solidFill>
                  <a:srgbClr val="0D9488"/>
                </a:solidFill>
                <a:latin typeface="IBM Plex Mono"/>
              </a:rPr>
              <a:t>mozart.net</a:t>
            </a:r>
            <a:endParaRPr sz="900" b="0" i="0" dirty="0">
              <a:solidFill>
                <a:srgbClr val="0D9488"/>
              </a:solidFill>
              <a:latin typeface="IBM Plex Mono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7F5EBF9-707A-9F0B-68E5-E76A1DF4E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1CA8BC-54EF-7A0D-DCD1-6ACE0AF7A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B29137-784F-1260-70BB-346E29813A1E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About Me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56A7F9-A4C5-9D46-0D28-25BA16D6E109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436FA-3BA5-458B-77D2-02F3A5B03915}"/>
              </a:ext>
            </a:extLst>
          </p:cNvPr>
          <p:cNvSpPr txBox="1"/>
          <p:nvPr/>
        </p:nvSpPr>
        <p:spPr>
          <a:xfrm>
            <a:off x="594360" y="2057400"/>
            <a:ext cx="1051560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19233A"/>
                </a:solidFill>
                <a:latin typeface="Nunito"/>
              </a:rPr>
              <a:t>CEO of </a:t>
            </a:r>
            <a:r>
              <a:rPr lang="en-US" sz="1800" b="0" i="0" dirty="0" err="1">
                <a:solidFill>
                  <a:srgbClr val="19233A"/>
                </a:solidFill>
                <a:latin typeface="Nunito"/>
              </a:rPr>
              <a:t>Soliant</a:t>
            </a:r>
            <a:r>
              <a:rPr lang="en-US" sz="1800" b="0" i="0" dirty="0">
                <a:solidFill>
                  <a:srgbClr val="19233A"/>
                </a:solidFill>
                <a:latin typeface="Nunito"/>
              </a:rPr>
              <a:t> Consulting for 22 years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Headquartered in Chicago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70 full–time staff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9233A"/>
                </a:solidFill>
                <a:latin typeface="Nunito"/>
              </a:rPr>
              <a:t>5 Practice Areas:  FileMaker, Salesforce, Cloud Native Applications, AWS, Applied AI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9233A"/>
                </a:solidFill>
                <a:latin typeface="Nunito"/>
              </a:rPr>
              <a:t>Soliant.cloud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 – FileMaker Server Hosting</a:t>
            </a:r>
            <a:endParaRPr lang="en-US" b="0" i="0" dirty="0">
              <a:solidFill>
                <a:srgbClr val="19233A"/>
              </a:solidFill>
              <a:latin typeface="Nunito"/>
            </a:endParaRP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FileMaker consultant, trainer, author for 30+ years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19233A"/>
                </a:solidFill>
                <a:latin typeface="Nunito"/>
              </a:rPr>
              <a:t>Co-author of FileMaker Training Series and several FileMaker books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Live in Chapel Hill, North Carolina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19233A"/>
              </a:solidFill>
              <a:latin typeface="Nunito"/>
            </a:endParaRP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Fun Facts:  I’m an avid golfer and banjo player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F9947-62F5-469B-A274-B3E5DC514B2C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0F670EB-202A-79C0-1619-CBAB3E0FBB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7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EAA99-2F15-3077-AC6B-461A665C5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045FE4-7DF4-5BAD-934C-8105DA2A981E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Overview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AEF701-2D87-EE30-5C0D-9B11C672F142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48DE96-B840-0E80-6FD4-95D8475578B1}"/>
              </a:ext>
            </a:extLst>
          </p:cNvPr>
          <p:cNvSpPr txBox="1"/>
          <p:nvPr/>
        </p:nvSpPr>
        <p:spPr>
          <a:xfrm>
            <a:off x="594360" y="2057400"/>
            <a:ext cx="10515600" cy="155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Share how we at </a:t>
            </a:r>
            <a:r>
              <a:rPr lang="en-US" dirty="0" err="1">
                <a:solidFill>
                  <a:srgbClr val="19233A"/>
                </a:solidFill>
                <a:latin typeface="Nunito"/>
              </a:rPr>
              <a:t>Soliant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 are thinking about the impact of AI on the future of FileMaker development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Hopefully, will give you some fresh insights or ideas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This topic evolves quickly; our thinking will certainly continue to evolve as we learn more.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F18C6B-1DC0-21F8-7234-518A3052051F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F96DE68-B561-3EAB-8FBE-E3D21BB07A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2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769526-EEC6-75D5-F6AE-98B6F6CC4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368F04-417D-3602-50F9-0AE0B35EB7EF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rgbClr val="19233A"/>
                </a:solidFill>
                <a:latin typeface="Nunito"/>
              </a:rPr>
              <a:t>First … o</a:t>
            </a:r>
            <a:r>
              <a:rPr lang="en-US" sz="3200" b="1" i="0" dirty="0">
                <a:solidFill>
                  <a:srgbClr val="19233A"/>
                </a:solidFill>
                <a:latin typeface="Nunito"/>
              </a:rPr>
              <a:t>ur tech stack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A020D1-959E-A7C1-7BCC-8290B8F133EE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E81E3F-3A3F-9B0A-6851-7F478BEA559C}"/>
              </a:ext>
            </a:extLst>
          </p:cNvPr>
          <p:cNvSpPr txBox="1"/>
          <p:nvPr/>
        </p:nvSpPr>
        <p:spPr>
          <a:xfrm>
            <a:off x="594360" y="2057400"/>
            <a:ext cx="10515600" cy="4119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For AI-assisted development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: We use Claude Code as our agentic development tool of choice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Our AI infrastructure runs on Amazon Bedrock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, which gives us: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Model flexibility — not locked into a single vendor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Data stays within our AWS environment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No client data used to train AI models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Centralized logging, access controls, and audit trails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Single billing and compliance footprint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For client-facing AI features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: We build on the MCP (Model Context Protocol) standard — model-agnostic by design, so clients can connect via Claude Desktop, ChatGPT, Gemini, or whatever AI client they already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C11D9-74C1-9B6A-76BD-2B277BD66136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42DB72B-02E1-970B-3A84-12D4B43CAE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6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99026-5420-9C0A-F965-19185C858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8A1993-89D6-F873-E464-A529904F9B44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Three broad areas where AI impacts FileMaker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2F4A13-3BE6-BEF2-5B88-7C98979B41E5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F98BA2-22B4-D487-C046-F35D75E6EA46}"/>
              </a:ext>
            </a:extLst>
          </p:cNvPr>
          <p:cNvSpPr txBox="1"/>
          <p:nvPr/>
        </p:nvSpPr>
        <p:spPr>
          <a:xfrm>
            <a:off x="594360" y="2057400"/>
            <a:ext cx="1051560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400"/>
              </a:spcAft>
              <a:buFont typeface="+mj-lt"/>
              <a:buAutoNum type="arabicPeriod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AI-assisted development</a:t>
            </a:r>
          </a:p>
          <a:p>
            <a:pPr marL="342900" indent="-342900">
              <a:spcAft>
                <a:spcPts val="1400"/>
              </a:spcAft>
              <a:buFont typeface="+mj-lt"/>
              <a:buAutoNum type="arabicPeriod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User-facing MCP</a:t>
            </a:r>
          </a:p>
          <a:p>
            <a:pPr marL="342900" indent="-342900">
              <a:spcAft>
                <a:spcPts val="1400"/>
              </a:spcAft>
              <a:buFont typeface="+mj-lt"/>
              <a:buAutoNum type="arabicPeriod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Applied AI workflows</a:t>
            </a:r>
          </a:p>
          <a:p>
            <a:br>
              <a:rPr lang="en-US" dirty="0"/>
            </a:br>
            <a:endParaRPr lang="en-US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28041B-478E-303E-6CCB-4CFE59F0E5BE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5156586-5991-D5B3-48FC-A734F0ED1A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76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A1E4AC-DAC9-E79F-CAC6-19E864A41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A79F95-EE6D-8C67-9E82-F26B69656454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1.  AI-assisted development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9413C4-387F-A2BE-5771-A1BFAD35AD3D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6513A7-3DAC-C0B3-AE3F-D902453C4353}"/>
              </a:ext>
            </a:extLst>
          </p:cNvPr>
          <p:cNvSpPr txBox="1"/>
          <p:nvPr/>
        </p:nvSpPr>
        <p:spPr>
          <a:xfrm>
            <a:off x="594360" y="2057400"/>
            <a:ext cx="10515600" cy="384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There are MANY ways that AI will help us be better, faster FileMaker developers</a:t>
            </a:r>
          </a:p>
          <a:p>
            <a:pPr>
              <a:spcAft>
                <a:spcPts val="1400"/>
              </a:spcAft>
            </a:pPr>
            <a:endParaRPr lang="en-US" dirty="0">
              <a:solidFill>
                <a:srgbClr val="19233A"/>
              </a:solidFill>
              <a:latin typeface="Nunito"/>
            </a:endParaRP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Let’s start with some terminology: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Skills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 – how to approach a task; how we do things; prompt templates that shape behavior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Tools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 – ability to do something.  Think FileMaker scripts.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Agents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 – Orchestration layer … Claude Code, etc.  Skills help it make decisions about which tools to use.  Agent decides which tools to use, when, and then what to do with the output.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9233A"/>
                </a:solidFill>
                <a:latin typeface="Nunito"/>
              </a:rPr>
              <a:t>MCP Servers – 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exposes tools to an Agent</a:t>
            </a:r>
          </a:p>
          <a:p>
            <a:pPr>
              <a:spcAft>
                <a:spcPts val="1400"/>
              </a:spcAft>
            </a:pPr>
            <a:endParaRPr lang="en-US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5691C4-45E9-5CA9-B8B2-51A10148C4D2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EE794CE-A48B-044B-E9C5-38128E0FC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18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77C04-296A-2CDC-8E39-510C4E9B5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63D3BB-1DE1-13C7-24B4-BBB0DA7F6888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1.  AI-assisted development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3D470A-55E4-E848-9149-DD68F03451C9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970AD5-D621-095B-2A7C-1671AD96CA41}"/>
              </a:ext>
            </a:extLst>
          </p:cNvPr>
          <p:cNvSpPr txBox="1"/>
          <p:nvPr/>
        </p:nvSpPr>
        <p:spPr>
          <a:xfrm>
            <a:off x="594360" y="2057400"/>
            <a:ext cx="10515600" cy="2652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lang="en-US" dirty="0">
                <a:solidFill>
                  <a:srgbClr val="19233A"/>
                </a:solidFill>
                <a:latin typeface="Nunito"/>
              </a:rPr>
              <a:t>Some specific examples: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Log Analysis skill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SPL0 plugin (an MCP server)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Using AI for </a:t>
            </a:r>
            <a:r>
              <a:rPr lang="en-US" dirty="0" err="1">
                <a:solidFill>
                  <a:srgbClr val="19233A"/>
                </a:solidFill>
                <a:latin typeface="Nunito"/>
              </a:rPr>
              <a:t>WebViewer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 content generation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This is a great place to start exploring!</a:t>
            </a:r>
          </a:p>
          <a:p>
            <a:pPr>
              <a:spcAft>
                <a:spcPts val="1400"/>
              </a:spcAft>
            </a:pPr>
            <a:endParaRPr lang="en-US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B0AFB-FE67-D7C0-58E5-38D423C8A4CB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525E942-97EF-BA08-7C95-C156BE577B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09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FDC97-92A5-2003-A09E-491C43861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55D6EA-FB76-8952-9895-C671DBFEC10C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1.  AI-assisted development – Future State Predictions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230ACD-3058-46DB-07F8-C18B5E7F7D99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B8C76-5C1B-9979-486A-BA338554C7EF}"/>
              </a:ext>
            </a:extLst>
          </p:cNvPr>
          <p:cNvSpPr txBox="1"/>
          <p:nvPr/>
        </p:nvSpPr>
        <p:spPr>
          <a:xfrm>
            <a:off x="594360" y="2057400"/>
            <a:ext cx="10515600" cy="274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Claris will develop agentic AI features directly into the platform that will be better and faster than anything that we’ll develop on our own. 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Native FM layouts will always be a weak spot for Agentic AI FileMaker development.  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AI brings significant changes and benefits to the overall Software Development Life Cycle.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Everything from requirements gathering, generating mockups, testing, troubleshooting, etc.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Look at our CNA team’s process, as a potential for what SDLC could be for FileMaker developers.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94F662-C531-E30E-7B1E-CE7142A8EFE2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D66918A-3480-C9A5-4003-33993139CB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52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FC9BB4-E854-84F8-3747-21C5FD7A0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908BAD-D70F-1DEE-C990-4421506A068A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2.  MCP for users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C7A466-E57A-BA6E-4C09-3BFE2098EFE8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A5F7C5-B26B-131D-64FE-DC381335EBCA}"/>
              </a:ext>
            </a:extLst>
          </p:cNvPr>
          <p:cNvSpPr txBox="1"/>
          <p:nvPr/>
        </p:nvSpPr>
        <p:spPr>
          <a:xfrm>
            <a:off x="594360" y="2057400"/>
            <a:ext cx="10515600" cy="3842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Users want to chat with their data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Difficult to do this in ways that are scalable, performant, accurate, secure.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It’s very easy to do this very poorly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Advice:  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Don’t allow MCP to directly edit data; use FileMaker scripts as tools.  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You need very strong harness, including instructions that provide the agent with solution context.</a:t>
            </a:r>
          </a:p>
          <a:p>
            <a:pPr marL="742950" lvl="1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Be aware of deterministic from probabilistic results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Disclosure:  we’re building an MCP tool that we think will accomplish all of these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BA33FF-5800-A93B-F8A3-E6A13E4F163E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90B8654-DA0A-6D64-3CDA-03C734DA85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182F2F-4C11-7F16-533D-8289EFD2C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C87FFC-EC7C-2C90-B360-8533076C0ED2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2. MCP – beyond users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B663C-60DC-4A57-1BBA-B72E98E8EBFF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0832D6-EB03-0F24-AF77-23CB2869FE12}"/>
              </a:ext>
            </a:extLst>
          </p:cNvPr>
          <p:cNvSpPr txBox="1"/>
          <p:nvPr/>
        </p:nvSpPr>
        <p:spPr>
          <a:xfrm>
            <a:off x="594360" y="2057400"/>
            <a:ext cx="10515600" cy="155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Other systems can also talk to your database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Such as Business Intelligence (BI) tools … AWS Quick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For heavy or complex queries, mirroring data from FileMaker or creating denormalized data warehouse may be best option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C713EC-0AFB-D178-4272-BCC172D8AA14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74ABD40-3BE8-F7A1-609E-FAE7DCED06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6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3258C-1FD9-0155-2885-3CC1EA43D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8091C2-AB23-4170-2676-B6084D691C38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3.  Applied AI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1A92E2-C5A9-3184-F28D-C494939F204A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172B4-41E3-B5F8-7FCD-DDCAB59F984B}"/>
              </a:ext>
            </a:extLst>
          </p:cNvPr>
          <p:cNvSpPr txBox="1"/>
          <p:nvPr/>
        </p:nvSpPr>
        <p:spPr>
          <a:xfrm>
            <a:off x="594360" y="2057400"/>
            <a:ext cx="10515600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This one interests me the most:  Not "write the same solution faster" — but solutions that weren't possible before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Workflows that aren’t algorithmic, or that require synthesis, interpretation, or judgement.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I prefer ”human in the middle” pattern for these.  AI makes reasoned suggestions, human reviews and approves or adjusts.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94B3AD-E4E8-C76B-C881-3AFDA513B45C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3113084-1046-940A-FE1B-206F7819C0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54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2F655-2FED-D404-627D-411B8485F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2ED3DA-EE90-B31D-AEA7-146F57AD8696}"/>
              </a:ext>
            </a:extLst>
          </p:cNvPr>
          <p:cNvSpPr txBox="1"/>
          <p:nvPr/>
        </p:nvSpPr>
        <p:spPr>
          <a:xfrm>
            <a:off x="594360" y="1051560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3.  Applied AI - Examples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D4A376-3B6E-215B-B0FF-0856A955167B}"/>
              </a:ext>
            </a:extLst>
          </p:cNvPr>
          <p:cNvSpPr/>
          <p:nvPr/>
        </p:nvSpPr>
        <p:spPr>
          <a:xfrm>
            <a:off x="594360" y="1783080"/>
            <a:ext cx="10515600" cy="3175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24B2D5-D821-65F7-4F89-8E632C5B4579}"/>
              </a:ext>
            </a:extLst>
          </p:cNvPr>
          <p:cNvSpPr txBox="1"/>
          <p:nvPr/>
        </p:nvSpPr>
        <p:spPr>
          <a:xfrm>
            <a:off x="594360" y="2057400"/>
            <a:ext cx="10515600" cy="2652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Smart document extraction … pdfs, images, spreadsheets, etc.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Summaries of notes and activities.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Generate customized outputs (pdfs, Excel, </a:t>
            </a:r>
            <a:r>
              <a:rPr lang="en-US" dirty="0" err="1">
                <a:solidFill>
                  <a:srgbClr val="19233A"/>
                </a:solidFill>
                <a:latin typeface="Nunito"/>
              </a:rPr>
              <a:t>etc</a:t>
            </a:r>
            <a:r>
              <a:rPr lang="en-US" dirty="0">
                <a:solidFill>
                  <a:srgbClr val="19233A"/>
                </a:solidFill>
                <a:latin typeface="Nunito"/>
              </a:rPr>
              <a:t>)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Passive anomaly alerting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Constraint optimization problems (i.e., ideal matching of skills to jobs, job scheduling)</a:t>
            </a:r>
          </a:p>
          <a:p>
            <a:pPr marL="285750" indent="-2857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233A"/>
                </a:solidFill>
                <a:latin typeface="Nunito"/>
              </a:rPr>
              <a:t>Suggested quote pricing based on historical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D049C-3930-6E8B-8BDD-D36B20B0462C}"/>
              </a:ext>
            </a:extLst>
          </p:cNvPr>
          <p:cNvSpPr txBox="1"/>
          <p:nvPr/>
        </p:nvSpPr>
        <p:spPr>
          <a:xfrm>
            <a:off x="7772400" y="6446520"/>
            <a:ext cx="3840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0D9488"/>
                </a:solidFill>
                <a:latin typeface="IBM Plex Mono"/>
              </a:rPr>
              <a:t>fm-meets-mozart.net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10877A0-A60E-0437-7681-CDF48C381F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52" y="237490"/>
            <a:ext cx="1565498" cy="4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0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2926080"/>
            <a:ext cx="8503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>
                <a:solidFill>
                  <a:srgbClr val="19233A"/>
                </a:solidFill>
                <a:latin typeface="Nunito"/>
              </a:rPr>
              <a:t>Thank You!</a:t>
            </a:r>
            <a:endParaRPr sz="3200" b="1" i="0" dirty="0">
              <a:solidFill>
                <a:srgbClr val="19233A"/>
              </a:solidFill>
              <a:latin typeface="Nunit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3657600"/>
            <a:ext cx="8503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 err="1">
                <a:solidFill>
                  <a:srgbClr val="0D9488"/>
                </a:solidFill>
                <a:latin typeface="IBM Plex Mono"/>
              </a:rPr>
              <a:t>bbowers@soliantconsulting.com</a:t>
            </a:r>
            <a:endParaRPr lang="en-US" sz="1800" b="0" i="0" dirty="0">
              <a:solidFill>
                <a:srgbClr val="0D9488"/>
              </a:solidFill>
              <a:latin typeface="IBM Plex Mono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624528B-B55A-C1F0-E65D-F69B256233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6600" y="1344930"/>
            <a:ext cx="3098800" cy="9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5963</TotalTime>
  <Words>796</Words>
  <Application>Microsoft Macintosh PowerPoint</Application>
  <PresentationFormat>Widescreen</PresentationFormat>
  <Paragraphs>96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IBM Plex Mono</vt:lpstr>
      <vt:lpstr>Nunito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Bob Bowers</cp:lastModifiedBy>
  <cp:revision>16</cp:revision>
  <dcterms:created xsi:type="dcterms:W3CDTF">2013-01-27T09:14:16Z</dcterms:created>
  <dcterms:modified xsi:type="dcterms:W3CDTF">2026-09-17T23:55:57Z</dcterms:modified>
  <cp:category/>
</cp:coreProperties>
</file>